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340" r:id="rId3"/>
    <p:sldId id="342" r:id="rId4"/>
    <p:sldId id="349" r:id="rId5"/>
    <p:sldId id="385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5827"/>
  </p:normalViewPr>
  <p:slideViewPr>
    <p:cSldViewPr snapToGrid="0">
      <p:cViewPr varScale="1">
        <p:scale>
          <a:sx n="112" d="100"/>
          <a:sy n="112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4F811-F846-4EF1-8FC5-EC7D53596ACC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198F6-AC13-48C2-B07F-E8F30D32B52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81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5425" y="808038"/>
            <a:ext cx="7189788" cy="4044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/>
          <p:cNvSpPr txBox="1">
            <a:spLocks noGrp="1"/>
          </p:cNvSpPr>
          <p:nvPr>
            <p:ph type="body" idx="1"/>
          </p:nvPr>
        </p:nvSpPr>
        <p:spPr>
          <a:xfrm>
            <a:off x="673788" y="5121999"/>
            <a:ext cx="5390305" cy="4852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>
          <a:extLst>
            <a:ext uri="{FF2B5EF4-FFF2-40B4-BE49-F238E27FC236}">
              <a16:creationId xmlns:a16="http://schemas.microsoft.com/office/drawing/2014/main" id="{CD34B0DE-2BA4-6B03-4CAC-B1C0C559B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541490e71d_0_680:notes">
            <a:extLst>
              <a:ext uri="{FF2B5EF4-FFF2-40B4-BE49-F238E27FC236}">
                <a16:creationId xmlns:a16="http://schemas.microsoft.com/office/drawing/2014/main" id="{793DB923-2D4D-27A9-3325-4A176E5685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225425" y="808038"/>
            <a:ext cx="7189788" cy="4044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541490e71d_0_680:notes">
            <a:extLst>
              <a:ext uri="{FF2B5EF4-FFF2-40B4-BE49-F238E27FC236}">
                <a16:creationId xmlns:a16="http://schemas.microsoft.com/office/drawing/2014/main" id="{A0C282ED-CBB0-489B-9CDE-4B2C3AEB02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8" y="5121999"/>
            <a:ext cx="5390305" cy="4852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392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>
          <a:extLst>
            <a:ext uri="{FF2B5EF4-FFF2-40B4-BE49-F238E27FC236}">
              <a16:creationId xmlns:a16="http://schemas.microsoft.com/office/drawing/2014/main" id="{EAAC846B-DD37-393C-5FEC-48126AABD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a3efb1ce12_0_192:notes">
            <a:extLst>
              <a:ext uri="{FF2B5EF4-FFF2-40B4-BE49-F238E27FC236}">
                <a16:creationId xmlns:a16="http://schemas.microsoft.com/office/drawing/2014/main" id="{486FAB2E-BC22-17E9-E4F4-AF192CE019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a3efb1ce12_0_192:notes">
            <a:extLst>
              <a:ext uri="{FF2B5EF4-FFF2-40B4-BE49-F238E27FC236}">
                <a16:creationId xmlns:a16="http://schemas.microsoft.com/office/drawing/2014/main" id="{5072B337-34A9-77ED-02FF-F1F7E26082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5524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>
          <a:extLst>
            <a:ext uri="{FF2B5EF4-FFF2-40B4-BE49-F238E27FC236}">
              <a16:creationId xmlns:a16="http://schemas.microsoft.com/office/drawing/2014/main" id="{3A1DB4B4-F34A-6B23-060D-511D86860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a3efb1ce12_0_1789:notes">
            <a:extLst>
              <a:ext uri="{FF2B5EF4-FFF2-40B4-BE49-F238E27FC236}">
                <a16:creationId xmlns:a16="http://schemas.microsoft.com/office/drawing/2014/main" id="{F9596FBD-92FE-6AAB-CB25-147CA7CE53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225425" y="808038"/>
            <a:ext cx="7189788" cy="4044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a3efb1ce12_0_1789:notes">
            <a:extLst>
              <a:ext uri="{FF2B5EF4-FFF2-40B4-BE49-F238E27FC236}">
                <a16:creationId xmlns:a16="http://schemas.microsoft.com/office/drawing/2014/main" id="{AA13600D-3F21-69F8-E4A7-6DCD12928E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8" y="5121999"/>
            <a:ext cx="5390305" cy="4852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490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>
          <a:extLst>
            <a:ext uri="{FF2B5EF4-FFF2-40B4-BE49-F238E27FC236}">
              <a16:creationId xmlns:a16="http://schemas.microsoft.com/office/drawing/2014/main" id="{B5CBC36B-B56E-2714-C162-F12ACD987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541490e71d_0_680:notes">
            <a:extLst>
              <a:ext uri="{FF2B5EF4-FFF2-40B4-BE49-F238E27FC236}">
                <a16:creationId xmlns:a16="http://schemas.microsoft.com/office/drawing/2014/main" id="{1BF4A9CE-A50F-1E32-AF45-C329307720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225425" y="808038"/>
            <a:ext cx="7189788" cy="4044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541490e71d_0_680:notes">
            <a:extLst>
              <a:ext uri="{FF2B5EF4-FFF2-40B4-BE49-F238E27FC236}">
                <a16:creationId xmlns:a16="http://schemas.microsoft.com/office/drawing/2014/main" id="{010787DF-47D7-1C4B-B307-A4EF8715B2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8" y="5121999"/>
            <a:ext cx="5390305" cy="4852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1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E91362-BFC9-40B6-80EB-55756EBFD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167568-6702-41CF-A80D-8D8E16A88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D28178-83D3-4A9E-85E2-239C250D4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3FE4B2-F8EB-435B-8EFE-0CB4747E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6C1C2E-A651-46F9-B864-29750B22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672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C3C18-FCD5-4D8F-B2F9-AA0D0A61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C0FA3E-0F22-4269-BE68-C1C4D9D98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1B91F9-230E-4367-BAE2-1F9FA099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67C89-C411-4B5F-976F-847E5E9C1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813CFF-9DDE-41F1-A1D1-035AC29B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67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C468B0-8FD9-4C3C-A79B-62FF02B68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8743D7-AAC3-436C-A09D-1716F1C5F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E6B797-09D2-4364-A70E-460FE4F4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95697B-52AF-4483-AECA-3B3431A9D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F4A439-2467-41C7-946B-13A6475C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678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ctrTitle"/>
          </p:nvPr>
        </p:nvSpPr>
        <p:spPr>
          <a:xfrm>
            <a:off x="950968" y="2374533"/>
            <a:ext cx="3575600" cy="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 b="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ubTitle" idx="1"/>
          </p:nvPr>
        </p:nvSpPr>
        <p:spPr>
          <a:xfrm>
            <a:off x="950980" y="2730595"/>
            <a:ext cx="3575600" cy="20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96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ctrTitle"/>
          </p:nvPr>
        </p:nvSpPr>
        <p:spPr>
          <a:xfrm>
            <a:off x="3232184" y="2387075"/>
            <a:ext cx="2296400" cy="7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ctrTitle" idx="2"/>
          </p:nvPr>
        </p:nvSpPr>
        <p:spPr>
          <a:xfrm>
            <a:off x="5973592" y="2387075"/>
            <a:ext cx="2296400" cy="7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ctrTitle" idx="3"/>
          </p:nvPr>
        </p:nvSpPr>
        <p:spPr>
          <a:xfrm>
            <a:off x="8715000" y="2387075"/>
            <a:ext cx="2296400" cy="7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ubTitle" idx="1"/>
          </p:nvPr>
        </p:nvSpPr>
        <p:spPr>
          <a:xfrm>
            <a:off x="3232200" y="3053133"/>
            <a:ext cx="2296400" cy="20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ubTitle" idx="4"/>
          </p:nvPr>
        </p:nvSpPr>
        <p:spPr>
          <a:xfrm>
            <a:off x="5973600" y="3053133"/>
            <a:ext cx="2296400" cy="20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5"/>
          </p:nvPr>
        </p:nvSpPr>
        <p:spPr>
          <a:xfrm>
            <a:off x="8715000" y="3053133"/>
            <a:ext cx="2296400" cy="20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ctrTitle" idx="6"/>
          </p:nvPr>
        </p:nvSpPr>
        <p:spPr>
          <a:xfrm>
            <a:off x="2881367" y="954800"/>
            <a:ext cx="8373600" cy="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 b="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1004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ctrTitle"/>
          </p:nvPr>
        </p:nvSpPr>
        <p:spPr>
          <a:xfrm>
            <a:off x="950967" y="954800"/>
            <a:ext cx="10321200" cy="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 b="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60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626D3C-6705-421F-85EA-0020B1D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D2EDE2-375E-4FBF-AC40-1C75DC99C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CA2D45-01D9-4DF7-A7DC-A4A49EE3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A358AC-15B4-402B-A228-144325377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34B0D6-E2F5-4AD0-912D-BAE103E4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06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57BAB-31D5-40E3-AD2A-C5CEA748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36705-1A5A-4597-8DB6-899198412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7519FD-EF3A-4464-8702-673BEE4E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CF2E0F-DCD2-4C55-AE1A-962E8D1A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5DD9B-E317-41F9-ADC9-97143170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542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6565E-D0B8-41AA-8519-BE2F8F0F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1276F0-9173-4F07-A65F-25EEA371B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C35EC4-4F7E-4E0D-BF5E-647056908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E473EB-EAE2-47FF-90FC-8CD14DA7D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7C4C42-09D5-49AD-A74C-276AB9A3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0113CC-10E1-48F2-AA85-F6AE3E80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57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CE60C-93D7-4712-9540-B58585A3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7D31F2-5C83-40EA-8871-2BD50F190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527784-1AAC-4A1D-9997-212B10D44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16F681-5443-4438-A168-88150FDBB5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674255C-58B1-457A-8774-571BD55F89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5882288-A612-464B-B9EC-10E04EFE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FC1AB3-2842-426C-9225-9B424E7F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6F7071-8AC6-4FA5-9104-701B9341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40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76831-8EA7-4A2E-8B3E-CCEB48F2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7DBBE65-1772-4867-BB72-7B707DEA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7C36D6-1B52-43D4-AC64-601FD090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F191A85-92E3-4A85-858F-C6429B40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61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DDC36A-DA60-431C-B7C8-CA2087F9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429EF19-AC2B-4C63-BD27-FB4AF4BF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43F740-8641-4DEA-90BB-23A4003C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64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E4820-A3CE-4475-963D-7516AEA9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085B83-CBE9-4347-AF19-CACFE4328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9AD47D-5308-497A-87BC-8F764F4B7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B5BC65-C806-472E-B666-DA28AC432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33ED03-78C5-4851-A5C6-71C6C85A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D8150A-991F-4B88-9EFB-F4A6582E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51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6EAB1-232C-4099-8723-2F8658954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4C62EB-8504-41F2-AA21-C93E0BCA9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F425C3-2B38-41EC-8AFB-3E22A31FE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D131AF-B0CD-4EDA-BAEA-97A5D047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2F56F7-86C2-40BF-B53C-6D3AFF70D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4B7A44-937C-40C8-990C-97AE4EDE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13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3AA45D9-295D-45B6-B7D2-02DED4BD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8B05A0-1963-4870-9D70-4360AB558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9D57B4-1F8E-4AE9-A0CC-771ECCB5E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798FD-F8F2-4A16-941F-42FAD271604F}" type="datetimeFigureOut">
              <a:rPr lang="es-ES" smtClean="0"/>
              <a:t>28/10/24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CC009C-55F8-4F48-A0BE-579981F34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EC4B69-8086-4A99-81A7-17C7B1C80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B207F-D06C-445C-B8C2-E20C9EA1DC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09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mailto:championship@thuya.no" TargetMode="Externa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3ABE118-B8F8-7029-71B6-BA734FAA3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39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7461" r="56134"/>
          <a:stretch/>
        </p:blipFill>
        <p:spPr>
          <a:xfrm>
            <a:off x="0" y="-1"/>
            <a:ext cx="5379371" cy="7510644"/>
          </a:xfrm>
          <a:prstGeom prst="rect">
            <a:avLst/>
          </a:prstGeom>
        </p:spPr>
      </p:pic>
      <p:sp>
        <p:nvSpPr>
          <p:cNvPr id="226" name="Google Shape;226;p49"/>
          <p:cNvSpPr/>
          <p:nvPr/>
        </p:nvSpPr>
        <p:spPr>
          <a:xfrm>
            <a:off x="6598570" y="1600067"/>
            <a:ext cx="4440093" cy="44400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122" name="Picture 2" descr="Nails Revolution - Thuya Professional">
            <a:extLst>
              <a:ext uri="{FF2B5EF4-FFF2-40B4-BE49-F238E27FC236}">
                <a16:creationId xmlns:a16="http://schemas.microsoft.com/office/drawing/2014/main" id="{FE5BD111-B0FC-57C6-DDC0-550E4C89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81" y="129703"/>
            <a:ext cx="2343520" cy="139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5C78230-4226-3F4F-9462-A45730BB0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677" y="2611706"/>
            <a:ext cx="3570151" cy="22872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>
          <a:extLst>
            <a:ext uri="{FF2B5EF4-FFF2-40B4-BE49-F238E27FC236}">
              <a16:creationId xmlns:a16="http://schemas.microsoft.com/office/drawing/2014/main" id="{0B56D944-9FD5-CFCC-9AC0-5110D2B0A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4A782E-229F-6684-0465-EBB0C649E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49"/>
                    </a14:imgEffect>
                  </a14:imgLayer>
                </a14:imgProps>
              </a:ext>
            </a:extLst>
          </a:blip>
          <a:srcRect r="5039"/>
          <a:stretch/>
        </p:blipFill>
        <p:spPr>
          <a:xfrm>
            <a:off x="5705601" y="0"/>
            <a:ext cx="6486400" cy="6858000"/>
          </a:xfrm>
          <a:prstGeom prst="rect">
            <a:avLst/>
          </a:prstGeom>
        </p:spPr>
      </p:pic>
      <p:sp>
        <p:nvSpPr>
          <p:cNvPr id="2083" name="Google Shape;2083;p81">
            <a:extLst>
              <a:ext uri="{FF2B5EF4-FFF2-40B4-BE49-F238E27FC236}">
                <a16:creationId xmlns:a16="http://schemas.microsoft.com/office/drawing/2014/main" id="{DF0A3F8C-DA7A-BA39-2F4B-6EF9B59747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02235" y="318498"/>
            <a:ext cx="4349166" cy="106879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ES" sz="2800" b="1" u="sng" dirty="0">
                <a:latin typeface="Myanmar Text" panose="020B0502040204020203" pitchFamily="34" charset="0"/>
                <a:cs typeface="Myanmar Text" panose="020B0502040204020203" pitchFamily="34" charset="0"/>
              </a:rPr>
              <a:t>How to submit your work</a:t>
            </a:r>
            <a:endParaRPr sz="2800" b="1" u="sng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2086" name="Google Shape;2086;p81">
            <a:extLst>
              <a:ext uri="{FF2B5EF4-FFF2-40B4-BE49-F238E27FC236}">
                <a16:creationId xmlns:a16="http://schemas.microsoft.com/office/drawing/2014/main" id="{32FB4F2F-4E6A-B806-C8DE-EB27477E6C47}"/>
              </a:ext>
            </a:extLst>
          </p:cNvPr>
          <p:cNvSpPr/>
          <p:nvPr/>
        </p:nvSpPr>
        <p:spPr>
          <a:xfrm>
            <a:off x="976368" y="6012801"/>
            <a:ext cx="6486400" cy="20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81CA68-60B3-4182-AA55-82C4A39A13CE}"/>
              </a:ext>
            </a:extLst>
          </p:cNvPr>
          <p:cNvSpPr txBox="1"/>
          <p:nvPr/>
        </p:nvSpPr>
        <p:spPr>
          <a:xfrm>
            <a:off x="59267" y="1596028"/>
            <a:ext cx="546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How to Submit Your Lash and Brow Competition Entry: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1E5737-6095-4BC0-A2BD-D323A3C14F97}"/>
              </a:ext>
            </a:extLst>
          </p:cNvPr>
          <p:cNvSpPr txBox="1"/>
          <p:nvPr/>
        </p:nvSpPr>
        <p:spPr>
          <a:xfrm>
            <a:off x="245533" y="2192867"/>
            <a:ext cx="50884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b="1" i="0" u="sng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Purchase Your Kit:</a:t>
            </a:r>
            <a:r>
              <a:rPr lang="en-GB" b="0" i="0" u="sng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 </a:t>
            </a:r>
          </a:p>
          <a:p>
            <a:endParaRPr lang="en-GB" b="0" i="0" u="sng" strike="noStrike" dirty="0">
              <a:solidFill>
                <a:srgbClr val="000000"/>
              </a:solidFill>
              <a:effectLst/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Get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your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competition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kit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from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an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authorized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distributor in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Norway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(Nordic Beauty Trend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or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Brow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Rehab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)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or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in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Sweden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(Nordic Beauty Trend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or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Victoria’s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Brows).</a:t>
            </a:r>
          </a:p>
          <a:p>
            <a:pPr marL="800100" lvl="1" indent="-342900">
              <a:buAutoNum type="arabicPeriod"/>
            </a:pPr>
            <a:endParaRPr lang="en-GB" b="0" i="0" u="sng" strike="noStrike" dirty="0">
              <a:solidFill>
                <a:srgbClr val="000000"/>
              </a:solidFill>
              <a:effectLst/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C146DC-DF66-4269-B7B6-9EC6AB9DE241}"/>
              </a:ext>
            </a:extLst>
          </p:cNvPr>
          <p:cNvSpPr txBox="1"/>
          <p:nvPr/>
        </p:nvSpPr>
        <p:spPr>
          <a:xfrm>
            <a:off x="245533" y="4077033"/>
            <a:ext cx="54600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00000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2</a:t>
            </a:r>
            <a:r>
              <a:rPr lang="en-GB" b="1" i="0" u="sng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. </a:t>
            </a:r>
            <a:r>
              <a:rPr lang="en-GB" b="1" i="0" u="sng" strike="noStrike" dirty="0">
                <a:solidFill>
                  <a:srgbClr val="000000"/>
                </a:solidFill>
                <a:effectLst/>
              </a:rPr>
              <a:t>Submit Your Entry </a:t>
            </a:r>
            <a:r>
              <a:rPr lang="en-GB" b="1" i="0" u="sng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:</a:t>
            </a:r>
          </a:p>
          <a:p>
            <a:endParaRPr lang="en-GB" u="sng" dirty="0">
              <a:solidFill>
                <a:srgbClr val="000000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Email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your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participation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photo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to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u="sng" dirty="0" err="1">
                <a:solidFill>
                  <a:srgbClr val="0563C1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  <a:hlinkClick r:id="rId5"/>
              </a:rPr>
              <a:t>championship@thuya.no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.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Include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the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unique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code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you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received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upon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registration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;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this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code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must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appear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in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each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of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your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submission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16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photos</a:t>
            </a:r>
            <a:r>
              <a:rPr lang="es-E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.</a:t>
            </a:r>
          </a:p>
        </p:txBody>
      </p:sp>
      <p:pic>
        <p:nvPicPr>
          <p:cNvPr id="11" name="Picture 2" descr="Nails Revolution - Thuya Professional">
            <a:extLst>
              <a:ext uri="{FF2B5EF4-FFF2-40B4-BE49-F238E27FC236}">
                <a16:creationId xmlns:a16="http://schemas.microsoft.com/office/drawing/2014/main" id="{B858CFA6-717B-4A77-AC18-C0D092A4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735" y="5870175"/>
            <a:ext cx="1658265" cy="9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17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FBBBE534-D024-C8BE-307D-CB925D4B7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911DB8C-97A1-EA76-D53B-01B4C1E56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011"/>
            <a:ext cx="4432781" cy="4470189"/>
          </a:xfrm>
          <a:prstGeom prst="rect">
            <a:avLst/>
          </a:prstGeom>
        </p:spPr>
      </p:pic>
      <p:sp>
        <p:nvSpPr>
          <p:cNvPr id="349" name="Google Shape;349;p56">
            <a:extLst>
              <a:ext uri="{FF2B5EF4-FFF2-40B4-BE49-F238E27FC236}">
                <a16:creationId xmlns:a16="http://schemas.microsoft.com/office/drawing/2014/main" id="{53AEAE77-CE26-D899-DB19-B82251077E5D}"/>
              </a:ext>
            </a:extLst>
          </p:cNvPr>
          <p:cNvSpPr/>
          <p:nvPr/>
        </p:nvSpPr>
        <p:spPr>
          <a:xfrm rot="10800000" flipH="1">
            <a:off x="7425267" y="1483657"/>
            <a:ext cx="4004732" cy="223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1" name="Google Shape;351;p56">
            <a:extLst>
              <a:ext uri="{FF2B5EF4-FFF2-40B4-BE49-F238E27FC236}">
                <a16:creationId xmlns:a16="http://schemas.microsoft.com/office/drawing/2014/main" id="{BF5CD2C6-377E-44D8-0703-BE64D1C7A7E2}"/>
              </a:ext>
            </a:extLst>
          </p:cNvPr>
          <p:cNvSpPr/>
          <p:nvPr/>
        </p:nvSpPr>
        <p:spPr>
          <a:xfrm rot="10800000" flipH="1">
            <a:off x="3013383" y="2507905"/>
            <a:ext cx="7759427" cy="2320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354" name="Google Shape;354;p56">
            <a:extLst>
              <a:ext uri="{FF2B5EF4-FFF2-40B4-BE49-F238E27FC236}">
                <a16:creationId xmlns:a16="http://schemas.microsoft.com/office/drawing/2014/main" id="{D43C2E60-9C47-02CA-650A-99907869751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201280" y="3123736"/>
            <a:ext cx="7476066" cy="8547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Write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your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code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on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an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A5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or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A4-sized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paper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, and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make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sure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this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paper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is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visible in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every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photo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you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submit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for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both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categories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—Lash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Lift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or</a:t>
            </a:r>
            <a:r>
              <a:rPr lang="es-ES" sz="1800" dirty="0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/and Brow </a:t>
            </a:r>
            <a:r>
              <a:rPr lang="es-ES" sz="1800" dirty="0" err="1">
                <a:effectLst/>
                <a:latin typeface="Myanmar Text" panose="020B0502040204020203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Lamination</a:t>
            </a:r>
            <a:endParaRPr lang="en-GB" sz="1600" b="0" i="0" u="none" strike="noStrike" dirty="0">
              <a:solidFill>
                <a:srgbClr val="000000"/>
              </a:solidFill>
              <a:effectLst/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357" name="Google Shape;357;p56">
            <a:extLst>
              <a:ext uri="{FF2B5EF4-FFF2-40B4-BE49-F238E27FC236}">
                <a16:creationId xmlns:a16="http://schemas.microsoft.com/office/drawing/2014/main" id="{BFD7DED2-5FD2-99A6-18E1-4938A55C19E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01280" y="3986155"/>
            <a:ext cx="7170387" cy="59479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 algn="l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-ES" sz="20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Photos</a:t>
            </a:r>
            <a:r>
              <a:rPr lang="es-ES" sz="20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20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submitted</a:t>
            </a:r>
            <a:r>
              <a:rPr lang="es-ES" sz="20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20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without</a:t>
            </a:r>
            <a:r>
              <a:rPr lang="es-ES" sz="20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20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the</a:t>
            </a:r>
            <a:r>
              <a:rPr lang="es-ES" sz="20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20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code</a:t>
            </a:r>
            <a:r>
              <a:rPr lang="es-ES" sz="20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s-ES" sz="20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will</a:t>
            </a:r>
            <a:r>
              <a:rPr lang="es-ES" sz="20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be </a:t>
            </a:r>
            <a:r>
              <a:rPr lang="es-ES" sz="20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disqualified</a:t>
            </a:r>
            <a:r>
              <a:rPr lang="es-ES" sz="2000" dirty="0">
                <a:effectLst/>
                <a:latin typeface="Arial" panose="020B0604020202020204" pitchFamily="34" charset="0"/>
              </a:rPr>
              <a:t>.</a:t>
            </a:r>
            <a:endParaRPr lang="es-ES" sz="2000" dirty="0">
              <a:effectLst/>
            </a:endParaRPr>
          </a:p>
          <a:p>
            <a:pPr marL="0" indent="0">
              <a:buClr>
                <a:schemeClr val="dk1"/>
              </a:buClr>
              <a:buSzPts val="1100"/>
            </a:pPr>
            <a:endParaRPr lang="en-GB" sz="1600" b="0" i="0" u="none" strike="noStrike" dirty="0">
              <a:solidFill>
                <a:srgbClr val="000000"/>
              </a:solidFill>
              <a:effectLst/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000000"/>
              </a:solidFill>
              <a:effectLst/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413" name="Google Shape;413;p56">
            <a:extLst>
              <a:ext uri="{FF2B5EF4-FFF2-40B4-BE49-F238E27FC236}">
                <a16:creationId xmlns:a16="http://schemas.microsoft.com/office/drawing/2014/main" id="{9F664FCE-5E28-C10D-809E-8F3CE5D396A1}"/>
              </a:ext>
            </a:extLst>
          </p:cNvPr>
          <p:cNvSpPr txBox="1">
            <a:spLocks noGrp="1"/>
          </p:cNvSpPr>
          <p:nvPr>
            <p:ph type="ctrTitle" idx="6"/>
          </p:nvPr>
        </p:nvSpPr>
        <p:spPr>
          <a:xfrm>
            <a:off x="6985000" y="330544"/>
            <a:ext cx="4444999" cy="126491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GB" sz="4400" b="1" i="0" u="none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Submission</a:t>
            </a:r>
            <a:r>
              <a:rPr lang="en-GB" sz="4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4400" b="1" i="0" u="none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Instruct</a:t>
            </a:r>
            <a:r>
              <a:rPr lang="en-GB" sz="4400" i="0" u="none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i</a:t>
            </a:r>
            <a:r>
              <a:rPr lang="en-GB" sz="4400" b="1" i="0" u="none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ons</a:t>
            </a:r>
            <a:endParaRPr sz="32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pic>
        <p:nvPicPr>
          <p:cNvPr id="8" name="Picture 2" descr="Nails Revolution - Thuya Professional">
            <a:extLst>
              <a:ext uri="{FF2B5EF4-FFF2-40B4-BE49-F238E27FC236}">
                <a16:creationId xmlns:a16="http://schemas.microsoft.com/office/drawing/2014/main" id="{806E8ECF-DB80-4510-9AA8-4AEE8E29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7" y="5870175"/>
            <a:ext cx="1658265" cy="9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92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>
          <a:extLst>
            <a:ext uri="{FF2B5EF4-FFF2-40B4-BE49-F238E27FC236}">
              <a16:creationId xmlns:a16="http://schemas.microsoft.com/office/drawing/2014/main" id="{D9708032-6C0F-1B6F-AC5B-1EBCA6996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67">
            <a:extLst>
              <a:ext uri="{FF2B5EF4-FFF2-40B4-BE49-F238E27FC236}">
                <a16:creationId xmlns:a16="http://schemas.microsoft.com/office/drawing/2014/main" id="{83814440-819C-2459-C5FC-32D47212E835}"/>
              </a:ext>
            </a:extLst>
          </p:cNvPr>
          <p:cNvSpPr/>
          <p:nvPr/>
        </p:nvSpPr>
        <p:spPr>
          <a:xfrm rot="10800000" flipH="1">
            <a:off x="8397875" y="364015"/>
            <a:ext cx="3249117" cy="223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8" name="Google Shape;1528;p67">
            <a:extLst>
              <a:ext uri="{FF2B5EF4-FFF2-40B4-BE49-F238E27FC236}">
                <a16:creationId xmlns:a16="http://schemas.microsoft.com/office/drawing/2014/main" id="{60C0F29E-CD5B-BBEE-3000-F2BCFFD3CC2C}"/>
              </a:ext>
            </a:extLst>
          </p:cNvPr>
          <p:cNvSpPr/>
          <p:nvPr/>
        </p:nvSpPr>
        <p:spPr>
          <a:xfrm>
            <a:off x="794979" y="-10800"/>
            <a:ext cx="2882800" cy="686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" name="Google Shape;1536;p67">
            <a:extLst>
              <a:ext uri="{FF2B5EF4-FFF2-40B4-BE49-F238E27FC236}">
                <a16:creationId xmlns:a16="http://schemas.microsoft.com/office/drawing/2014/main" id="{A1010BD9-E25D-E5C0-7632-F7135D9B10D5}"/>
              </a:ext>
            </a:extLst>
          </p:cNvPr>
          <p:cNvCxnSpPr/>
          <p:nvPr/>
        </p:nvCxnSpPr>
        <p:spPr>
          <a:xfrm>
            <a:off x="4118674" y="2373196"/>
            <a:ext cx="6172000" cy="0"/>
          </a:xfrm>
          <a:prstGeom prst="straightConnector1">
            <a:avLst/>
          </a:prstGeom>
          <a:noFill/>
          <a:ln w="28575" cap="flat" cmpd="sng">
            <a:solidFill>
              <a:srgbClr val="FF616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537;p67">
            <a:extLst>
              <a:ext uri="{FF2B5EF4-FFF2-40B4-BE49-F238E27FC236}">
                <a16:creationId xmlns:a16="http://schemas.microsoft.com/office/drawing/2014/main" id="{52B2DB2D-695F-5682-E004-F268B612FEB7}"/>
              </a:ext>
            </a:extLst>
          </p:cNvPr>
          <p:cNvSpPr txBox="1"/>
          <p:nvPr/>
        </p:nvSpPr>
        <p:spPr>
          <a:xfrm>
            <a:off x="4602866" y="792970"/>
            <a:ext cx="4590332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SUBMISSION PERIOD</a:t>
            </a:r>
            <a:endParaRPr sz="1600" dirty="0">
              <a:solidFill>
                <a:schemeClr val="dk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8" name="Google Shape;1537;p67">
            <a:extLst>
              <a:ext uri="{FF2B5EF4-FFF2-40B4-BE49-F238E27FC236}">
                <a16:creationId xmlns:a16="http://schemas.microsoft.com/office/drawing/2014/main" id="{607B2C63-FC8F-CE36-C665-4E6B607F5718}"/>
              </a:ext>
            </a:extLst>
          </p:cNvPr>
          <p:cNvSpPr txBox="1"/>
          <p:nvPr/>
        </p:nvSpPr>
        <p:spPr>
          <a:xfrm>
            <a:off x="4679065" y="4350213"/>
            <a:ext cx="3964256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s-ES" sz="1600" dirty="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INTERNATIONAL FINAL</a:t>
            </a:r>
            <a:endParaRPr sz="1600" dirty="0">
              <a:solidFill>
                <a:schemeClr val="dk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17" name="Google Shape;1541;p67">
            <a:extLst>
              <a:ext uri="{FF2B5EF4-FFF2-40B4-BE49-F238E27FC236}">
                <a16:creationId xmlns:a16="http://schemas.microsoft.com/office/drawing/2014/main" id="{0300EF0B-7188-69E8-9254-FB479E3FF43E}"/>
              </a:ext>
            </a:extLst>
          </p:cNvPr>
          <p:cNvSpPr txBox="1"/>
          <p:nvPr/>
        </p:nvSpPr>
        <p:spPr>
          <a:xfrm>
            <a:off x="4238797" y="1484715"/>
            <a:ext cx="5783637" cy="41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You can submit your work from November through February</a:t>
            </a:r>
            <a:endParaRPr dirty="0">
              <a:solidFill>
                <a:schemeClr val="dk1"/>
              </a:solidFill>
              <a:latin typeface="Myanmar Text" panose="020B0502040204020203" pitchFamily="34" charset="0"/>
              <a:ea typeface="Nunito Light"/>
              <a:cs typeface="Myanmar Text" panose="020B0502040204020203" pitchFamily="34" charset="0"/>
              <a:sym typeface="Nunito Light"/>
            </a:endParaRPr>
          </a:p>
        </p:txBody>
      </p:sp>
      <p:sp>
        <p:nvSpPr>
          <p:cNvPr id="18" name="Google Shape;1541;p67">
            <a:extLst>
              <a:ext uri="{FF2B5EF4-FFF2-40B4-BE49-F238E27FC236}">
                <a16:creationId xmlns:a16="http://schemas.microsoft.com/office/drawing/2014/main" id="{5A5214F1-9CE6-4C69-93E6-D918FA42A807}"/>
              </a:ext>
            </a:extLst>
          </p:cNvPr>
          <p:cNvSpPr txBox="1"/>
          <p:nvPr/>
        </p:nvSpPr>
        <p:spPr>
          <a:xfrm>
            <a:off x="4238797" y="5451482"/>
            <a:ext cx="6276802" cy="69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international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final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will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held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Barcelona in May;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exact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date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will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confirmed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soon</a:t>
            </a:r>
            <a:endParaRPr lang="en-GB" sz="2000" b="0" i="0" u="none" strike="noStrike" dirty="0">
              <a:solidFill>
                <a:srgbClr val="000000"/>
              </a:solidFill>
              <a:effectLst/>
            </a:endParaRPr>
          </a:p>
          <a:p>
            <a:pPr lvl="0"/>
            <a:endParaRPr sz="1600" dirty="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898D84-2E09-F391-3162-0A4936117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73" y="968062"/>
            <a:ext cx="2351811" cy="1506695"/>
          </a:xfrm>
          <a:prstGeom prst="rect">
            <a:avLst/>
          </a:prstGeom>
        </p:spPr>
      </p:pic>
      <p:cxnSp>
        <p:nvCxnSpPr>
          <p:cNvPr id="6" name="Google Shape;1536;p67">
            <a:extLst>
              <a:ext uri="{FF2B5EF4-FFF2-40B4-BE49-F238E27FC236}">
                <a16:creationId xmlns:a16="http://schemas.microsoft.com/office/drawing/2014/main" id="{230DF505-6643-5D41-D1E7-9BE62B69F5C7}"/>
              </a:ext>
            </a:extLst>
          </p:cNvPr>
          <p:cNvCxnSpPr/>
          <p:nvPr/>
        </p:nvCxnSpPr>
        <p:spPr>
          <a:xfrm>
            <a:off x="4118674" y="4203668"/>
            <a:ext cx="6172000" cy="0"/>
          </a:xfrm>
          <a:prstGeom prst="straightConnector1">
            <a:avLst/>
          </a:prstGeom>
          <a:noFill/>
          <a:ln w="28575" cap="flat" cmpd="sng">
            <a:solidFill>
              <a:srgbClr val="FF616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1537;p67">
            <a:extLst>
              <a:ext uri="{FF2B5EF4-FFF2-40B4-BE49-F238E27FC236}">
                <a16:creationId xmlns:a16="http://schemas.microsoft.com/office/drawing/2014/main" id="{5A958773-A27E-409A-3BF0-1A1561E40C41}"/>
              </a:ext>
            </a:extLst>
          </p:cNvPr>
          <p:cNvSpPr txBox="1"/>
          <p:nvPr/>
        </p:nvSpPr>
        <p:spPr>
          <a:xfrm>
            <a:off x="4602866" y="2551881"/>
            <a:ext cx="3964256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sz="2000" b="1" dirty="0">
                <a:solidFill>
                  <a:srgbClr val="000000"/>
                </a:solidFill>
              </a:rPr>
              <a:t>JUDGING</a:t>
            </a: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 AND RESULTS:</a:t>
            </a:r>
            <a:endParaRPr lang="en-GB" sz="2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Google Shape;1541;p67">
            <a:extLst>
              <a:ext uri="{FF2B5EF4-FFF2-40B4-BE49-F238E27FC236}">
                <a16:creationId xmlns:a16="http://schemas.microsoft.com/office/drawing/2014/main" id="{0570251C-6107-1377-358D-33A20D539FF9}"/>
              </a:ext>
            </a:extLst>
          </p:cNvPr>
          <p:cNvSpPr txBox="1"/>
          <p:nvPr/>
        </p:nvSpPr>
        <p:spPr>
          <a:xfrm>
            <a:off x="4238797" y="3270295"/>
            <a:ext cx="6276802" cy="41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lvl="0" indent="-342900" fontAlgn="base"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" sz="2000" dirty="0" err="1">
                <a:effectLst/>
                <a:latin typeface="Arial" panose="020B0604020202020204" pitchFamily="34" charset="0"/>
              </a:rPr>
              <a:t>Judging</a:t>
            </a:r>
            <a:r>
              <a:rPr lang="es-ES" sz="2000" dirty="0">
                <a:effectLst/>
                <a:latin typeface="Arial" panose="020B0604020202020204" pitchFamily="34" charset="0"/>
              </a:rPr>
              <a:t>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will</a:t>
            </a:r>
            <a:r>
              <a:rPr lang="es-ES" sz="2000" dirty="0">
                <a:effectLst/>
                <a:latin typeface="Arial" panose="020B0604020202020204" pitchFamily="34" charset="0"/>
              </a:rPr>
              <a:t>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take</a:t>
            </a:r>
            <a:r>
              <a:rPr lang="es-ES" sz="2000" dirty="0">
                <a:effectLst/>
                <a:latin typeface="Arial" panose="020B0604020202020204" pitchFamily="34" charset="0"/>
              </a:rPr>
              <a:t> place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from</a:t>
            </a:r>
            <a:r>
              <a:rPr lang="es-ES" sz="2000" dirty="0">
                <a:effectLst/>
                <a:latin typeface="Arial" panose="020B0604020202020204" pitchFamily="34" charset="0"/>
              </a:rPr>
              <a:t> March 1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to</a:t>
            </a:r>
            <a:r>
              <a:rPr lang="es-ES" sz="2000" dirty="0">
                <a:effectLst/>
                <a:latin typeface="Arial" panose="020B0604020202020204" pitchFamily="34" charset="0"/>
              </a:rPr>
              <a:t> March 7, and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results</a:t>
            </a:r>
            <a:r>
              <a:rPr lang="es-ES" sz="2000" dirty="0">
                <a:effectLst/>
                <a:latin typeface="Arial" panose="020B0604020202020204" pitchFamily="34" charset="0"/>
              </a:rPr>
              <a:t>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will</a:t>
            </a:r>
            <a:r>
              <a:rPr lang="es-ES" sz="2000" dirty="0">
                <a:effectLst/>
                <a:latin typeface="Arial" panose="020B0604020202020204" pitchFamily="34" charset="0"/>
              </a:rPr>
              <a:t> be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announced</a:t>
            </a:r>
            <a:r>
              <a:rPr lang="es-ES" sz="2000" dirty="0">
                <a:effectLst/>
                <a:latin typeface="Arial" panose="020B0604020202020204" pitchFamily="34" charset="0"/>
              </a:rPr>
              <a:t>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on</a:t>
            </a:r>
            <a:r>
              <a:rPr lang="es-ES" sz="2000" dirty="0">
                <a:effectLst/>
                <a:latin typeface="Arial" panose="020B0604020202020204" pitchFamily="34" charset="0"/>
              </a:rPr>
              <a:t>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our</a:t>
            </a:r>
            <a:r>
              <a:rPr lang="es-ES" sz="2000" dirty="0">
                <a:effectLst/>
                <a:latin typeface="Arial" panose="020B0604020202020204" pitchFamily="34" charset="0"/>
              </a:rPr>
              <a:t>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websites</a:t>
            </a:r>
            <a:r>
              <a:rPr lang="es-ES" sz="2000" dirty="0">
                <a:effectLst/>
                <a:latin typeface="Arial" panose="020B0604020202020204" pitchFamily="34" charset="0"/>
              </a:rPr>
              <a:t> </a:t>
            </a:r>
            <a:r>
              <a:rPr lang="es-ES" sz="2000" dirty="0" err="1">
                <a:effectLst/>
                <a:latin typeface="Arial" panose="020B0604020202020204" pitchFamily="34" charset="0"/>
              </a:rPr>
              <a:t>on</a:t>
            </a:r>
            <a:r>
              <a:rPr lang="es-ES" sz="2000" dirty="0">
                <a:effectLst/>
                <a:latin typeface="Arial" panose="020B0604020202020204" pitchFamily="34" charset="0"/>
              </a:rPr>
              <a:t> March 8.</a:t>
            </a:r>
            <a:endParaRPr lang="es-ES" sz="2000" dirty="0">
              <a:effectLst/>
            </a:endParaRPr>
          </a:p>
        </p:txBody>
      </p:sp>
      <p:pic>
        <p:nvPicPr>
          <p:cNvPr id="14" name="Picture 2" descr="Nails Revolution - Thuya Professional">
            <a:extLst>
              <a:ext uri="{FF2B5EF4-FFF2-40B4-BE49-F238E27FC236}">
                <a16:creationId xmlns:a16="http://schemas.microsoft.com/office/drawing/2014/main" id="{C4C154A9-7629-4631-ACE2-81F05937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734" y="5800164"/>
            <a:ext cx="1658265" cy="9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01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>
          <a:extLst>
            <a:ext uri="{FF2B5EF4-FFF2-40B4-BE49-F238E27FC236}">
              <a16:creationId xmlns:a16="http://schemas.microsoft.com/office/drawing/2014/main" id="{4BFC41CD-9E9B-72E0-05A8-7CFA08FA1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BE2231-9414-263F-90F2-2B3A2E725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49"/>
                    </a14:imgEffect>
                  </a14:imgLayer>
                </a14:imgProps>
              </a:ext>
            </a:extLst>
          </a:blip>
          <a:srcRect r="5039"/>
          <a:stretch/>
        </p:blipFill>
        <p:spPr>
          <a:xfrm>
            <a:off x="5705601" y="0"/>
            <a:ext cx="6486400" cy="6858000"/>
          </a:xfrm>
          <a:prstGeom prst="rect">
            <a:avLst/>
          </a:prstGeom>
        </p:spPr>
      </p:pic>
      <p:sp>
        <p:nvSpPr>
          <p:cNvPr id="2083" name="Google Shape;2083;p81">
            <a:extLst>
              <a:ext uri="{FF2B5EF4-FFF2-40B4-BE49-F238E27FC236}">
                <a16:creationId xmlns:a16="http://schemas.microsoft.com/office/drawing/2014/main" id="{71DAAE6A-C524-801B-B2D1-E393226155C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10235" y="2011790"/>
            <a:ext cx="4459232" cy="283441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en-GB" sz="4000" b="1" i="0" u="none" strike="noStrike" dirty="0">
                <a:solidFill>
                  <a:srgbClr val="000000"/>
                </a:solidFill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Good luck to all participants! We look forward to seeing your work.</a:t>
            </a:r>
          </a:p>
        </p:txBody>
      </p:sp>
      <p:sp>
        <p:nvSpPr>
          <p:cNvPr id="2086" name="Google Shape;2086;p81">
            <a:extLst>
              <a:ext uri="{FF2B5EF4-FFF2-40B4-BE49-F238E27FC236}">
                <a16:creationId xmlns:a16="http://schemas.microsoft.com/office/drawing/2014/main" id="{CB06BD07-A489-4314-7541-00B85B1159F2}"/>
              </a:ext>
            </a:extLst>
          </p:cNvPr>
          <p:cNvSpPr/>
          <p:nvPr/>
        </p:nvSpPr>
        <p:spPr>
          <a:xfrm>
            <a:off x="874768" y="5716438"/>
            <a:ext cx="6486400" cy="20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Picture 2" descr="Nails Revolution - Thuya Professional">
            <a:extLst>
              <a:ext uri="{FF2B5EF4-FFF2-40B4-BE49-F238E27FC236}">
                <a16:creationId xmlns:a16="http://schemas.microsoft.com/office/drawing/2014/main" id="{ED374E74-690D-400A-8F48-D0D305B9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735" y="5854543"/>
            <a:ext cx="1658265" cy="9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527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201</Words>
  <Application>Microsoft Macintosh PowerPoint</Application>
  <PresentationFormat>Widescreen</PresentationFormat>
  <Paragraphs>18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Myanmar Text</vt:lpstr>
      <vt:lpstr>Nunito ExtraBold</vt:lpstr>
      <vt:lpstr>Nunito Light</vt:lpstr>
      <vt:lpstr>Symbol</vt:lpstr>
      <vt:lpstr>Tema de Office</vt:lpstr>
      <vt:lpstr>PowerPoint Presentation</vt:lpstr>
      <vt:lpstr>How to submit your work</vt:lpstr>
      <vt:lpstr>Write your code on an A5 or A4-sized paper, and make sure this paper is visible in every photo you submit for both categories—Lash Lift or/and Brow Lamination</vt:lpstr>
      <vt:lpstr>PowerPoint Presentation</vt:lpstr>
      <vt:lpstr>Good luck to all participants! We look forward to seeing your work.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Aixa Del Fa</dc:creator>
  <cp:lastModifiedBy>giselle trajtemberg</cp:lastModifiedBy>
  <cp:revision>8</cp:revision>
  <dcterms:created xsi:type="dcterms:W3CDTF">2024-04-24T14:45:11Z</dcterms:created>
  <dcterms:modified xsi:type="dcterms:W3CDTF">2024-10-28T12:00:43Z</dcterms:modified>
</cp:coreProperties>
</file>